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Lst>
  <p:notesMasterIdLst>
    <p:notesMasterId r:id="rId17"/>
  </p:notesMasterIdLst>
  <p:sldIdLst>
    <p:sldId id="271" r:id="rId3"/>
    <p:sldId id="319" r:id="rId4"/>
    <p:sldId id="274" r:id="rId5"/>
    <p:sldId id="318" r:id="rId6"/>
    <p:sldId id="275" r:id="rId7"/>
    <p:sldId id="276" r:id="rId8"/>
    <p:sldId id="291" r:id="rId9"/>
    <p:sldId id="317" r:id="rId10"/>
    <p:sldId id="306" r:id="rId11"/>
    <p:sldId id="308" r:id="rId12"/>
    <p:sldId id="309" r:id="rId13"/>
    <p:sldId id="307" r:id="rId14"/>
    <p:sldId id="310" r:id="rId15"/>
    <p:sldId id="31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0921" autoAdjust="0"/>
  </p:normalViewPr>
  <p:slideViewPr>
    <p:cSldViewPr>
      <p:cViewPr varScale="1">
        <p:scale>
          <a:sx n="35" d="100"/>
          <a:sy n="35" d="100"/>
        </p:scale>
        <p:origin x="-23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C94AC-0060-401C-8B3E-50357B78E146}" type="datetimeFigureOut">
              <a:rPr lang="en-US" smtClean="0"/>
              <a:pPr/>
              <a:t>12/7/2012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FCECF-DB4E-409E-A647-859DAE917EBF}" type="slidenum">
              <a:rPr lang="en-AU" smtClean="0"/>
              <a:pPr/>
              <a:t>‹#›</a:t>
            </a:fld>
            <a:endParaRPr lang="en-AU"/>
          </a:p>
        </p:txBody>
      </p:sp>
    </p:spTree>
    <p:extLst>
      <p:ext uri="{BB962C8B-B14F-4D97-AF65-F5344CB8AC3E}">
        <p14:creationId xmlns:p14="http://schemas.microsoft.com/office/powerpoint/2010/main" val="334425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i="0" kern="1200" dirty="0" smtClean="0">
                <a:solidFill>
                  <a:schemeClr val="tx1"/>
                </a:solidFill>
                <a:effectLst/>
                <a:latin typeface="+mn-lt"/>
                <a:ea typeface="+mn-ea"/>
                <a:cs typeface="+mn-cs"/>
              </a:rPr>
              <a:t>Some</a:t>
            </a:r>
            <a:r>
              <a:rPr lang="en-AU" sz="1200" i="0" kern="1200" baseline="0" dirty="0" smtClean="0">
                <a:solidFill>
                  <a:schemeClr val="tx1"/>
                </a:solidFill>
                <a:effectLst/>
                <a:latin typeface="+mn-lt"/>
                <a:ea typeface="+mn-ea"/>
                <a:cs typeface="+mn-cs"/>
              </a:rPr>
              <a:t> slides to help with evolution Sunday (written in 2011, but useful </a:t>
            </a:r>
            <a:r>
              <a:rPr lang="en-AU" sz="1200" i="0" kern="1200" baseline="0" smtClean="0">
                <a:solidFill>
                  <a:schemeClr val="tx1"/>
                </a:solidFill>
                <a:effectLst/>
                <a:latin typeface="+mn-lt"/>
                <a:ea typeface="+mn-ea"/>
                <a:cs typeface="+mn-cs"/>
              </a:rPr>
              <a:t>any year).</a:t>
            </a:r>
            <a:endParaRPr lang="en-AU" sz="1200" i="0" kern="1200" baseline="0" dirty="0" smtClean="0">
              <a:solidFill>
                <a:schemeClr val="tx1"/>
              </a:solidFill>
              <a:effectLst/>
              <a:latin typeface="+mn-lt"/>
              <a:ea typeface="+mn-ea"/>
              <a:cs typeface="+mn-cs"/>
            </a:endParaRPr>
          </a:p>
          <a:p>
            <a:r>
              <a:rPr lang="en-AU" sz="1200" i="0" kern="1200" baseline="0" dirty="0" smtClean="0">
                <a:solidFill>
                  <a:schemeClr val="tx1"/>
                </a:solidFill>
                <a:effectLst/>
                <a:latin typeface="+mn-lt"/>
                <a:ea typeface="+mn-ea"/>
                <a:cs typeface="+mn-cs"/>
              </a:rPr>
              <a:t>There is an accompanying text document at http://ecofaith.org/evolutionsunday with the all ages talk, reflection etc.</a:t>
            </a:r>
          </a:p>
          <a:p>
            <a:endParaRPr lang="en-AU" sz="1200" i="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I’ve left you to insert whatever songs you like; the notices; intercession </a:t>
            </a:r>
            <a:r>
              <a:rPr lang="en-AU" sz="1200" i="1" kern="120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Use and modify whatever you like,</a:t>
            </a:r>
            <a:r>
              <a:rPr lang="en-AU" sz="1200" i="1" kern="1200" baseline="0" dirty="0" smtClean="0">
                <a:solidFill>
                  <a:schemeClr val="tx1"/>
                </a:solidFill>
                <a:effectLst/>
                <a:latin typeface="+mn-lt"/>
                <a:ea typeface="+mn-ea"/>
                <a:cs typeface="+mn-cs"/>
              </a:rPr>
              <a:t> with acknowledgement of Rev Dr Jason John , Mid North Coast Uniting Church </a:t>
            </a:r>
            <a:r>
              <a:rPr lang="en-AU" sz="1200" i="1" kern="1200" baseline="0" dirty="0" err="1" smtClean="0">
                <a:solidFill>
                  <a:schemeClr val="tx1"/>
                </a:solidFill>
                <a:effectLst/>
                <a:latin typeface="+mn-lt"/>
                <a:ea typeface="+mn-ea"/>
                <a:cs typeface="+mn-cs"/>
              </a:rPr>
              <a:t>EcoMinistry</a:t>
            </a:r>
            <a:endParaRPr lang="en-US"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If you can track this song down I highly recommend it,</a:t>
            </a:r>
            <a:r>
              <a:rPr lang="en-AU" baseline="0" dirty="0" smtClean="0"/>
              <a:t> great tune</a:t>
            </a:r>
          </a:p>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solidFill>
                  <a:prstClr val="black"/>
                </a:solidFill>
              </a:rPr>
              <a:pPr/>
              <a:t>14</a:t>
            </a:fld>
            <a:endParaRPr lang="en-A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Welcome </a:t>
            </a:r>
          </a:p>
          <a:p>
            <a:r>
              <a:rPr lang="en-AU" sz="1200" kern="1200" dirty="0" smtClean="0">
                <a:solidFill>
                  <a:schemeClr val="tx1"/>
                </a:solidFill>
                <a:latin typeface="+mn-lt"/>
                <a:ea typeface="+mn-ea"/>
                <a:cs typeface="+mn-cs"/>
              </a:rPr>
              <a:t>Continue </a:t>
            </a:r>
            <a:r>
              <a:rPr lang="en-AU" sz="1200" kern="1200" dirty="0" smtClean="0">
                <a:solidFill>
                  <a:schemeClr val="tx1"/>
                </a:solidFill>
                <a:latin typeface="+mn-lt"/>
                <a:ea typeface="+mn-ea"/>
                <a:cs typeface="+mn-cs"/>
              </a:rPr>
              <a:t>to think about maps and landmarks. </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r>
              <a:rPr lang="en-AU" sz="1200" kern="1200" dirty="0" smtClean="0">
                <a:solidFill>
                  <a:schemeClr val="tx1"/>
                </a:solidFill>
                <a:latin typeface="+mn-lt"/>
                <a:ea typeface="+mn-ea"/>
                <a:cs typeface="+mn-cs"/>
              </a:rPr>
              <a:t>Keeping the maps up to date so we can make sense of the landmarks like love God HMSS &amp; neighbour as </a:t>
            </a:r>
            <a:r>
              <a:rPr lang="en-AU" sz="1200" kern="1200" dirty="0" err="1" smtClean="0">
                <a:solidFill>
                  <a:schemeClr val="tx1"/>
                </a:solidFill>
                <a:latin typeface="+mn-lt"/>
                <a:ea typeface="+mn-ea"/>
                <a:cs typeface="+mn-cs"/>
              </a:rPr>
              <a:t>ourself</a:t>
            </a:r>
            <a:r>
              <a:rPr lang="en-AU" sz="1200" kern="1200" dirty="0" smtClean="0">
                <a:solidFill>
                  <a:schemeClr val="tx1"/>
                </a:solidFill>
                <a:latin typeface="+mn-lt"/>
                <a:ea typeface="+mn-ea"/>
                <a:cs typeface="+mn-cs"/>
              </a:rPr>
              <a:t> as our world changes.</a:t>
            </a:r>
          </a:p>
          <a:p>
            <a:endParaRPr lang="en-AU" dirty="0" smtClean="0"/>
          </a:p>
          <a:p>
            <a:r>
              <a:rPr lang="en-AU" dirty="0" err="1" smtClean="0"/>
              <a:t>Image:Leunig</a:t>
            </a:r>
            <a:endParaRPr lang="en-AU" dirty="0" smtClean="0"/>
          </a:p>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Confession with thanks</a:t>
            </a:r>
            <a:r>
              <a:rPr lang="en-AU" baseline="0" dirty="0" smtClean="0"/>
              <a:t> to </a:t>
            </a:r>
            <a:r>
              <a:rPr lang="en-AU" baseline="0" dirty="0" err="1" smtClean="0"/>
              <a:t>Leunig</a:t>
            </a:r>
            <a:endParaRPr lang="en-AU" baseline="0" dirty="0" smtClean="0"/>
          </a:p>
          <a:p>
            <a:r>
              <a:rPr lang="en-AU" baseline="0" dirty="0" smtClean="0"/>
              <a:t>(pause each line)</a:t>
            </a:r>
          </a:p>
          <a:p>
            <a:endParaRPr lang="en-AU" baseline="0" dirty="0" smtClean="0"/>
          </a:p>
          <a:p>
            <a:r>
              <a:rPr lang="en-AU" baseline="0" dirty="0" smtClean="0"/>
              <a:t>God of the universe</a:t>
            </a:r>
          </a:p>
          <a:p>
            <a:r>
              <a:rPr lang="en-AU" baseline="0" dirty="0" smtClean="0"/>
              <a:t>Of the earth</a:t>
            </a:r>
          </a:p>
          <a:p>
            <a:r>
              <a:rPr lang="en-AU" baseline="0" dirty="0" smtClean="0"/>
              <a:t>Of us</a:t>
            </a:r>
          </a:p>
          <a:p>
            <a:r>
              <a:rPr lang="en-AU" baseline="0" dirty="0" smtClean="0"/>
              <a:t>You are welcome here</a:t>
            </a:r>
          </a:p>
          <a:p>
            <a:r>
              <a:rPr lang="en-AU" baseline="0" dirty="0" smtClean="0"/>
              <a:t>Thanks for your presence, may we all have the eyes and ears to see and hear it.</a:t>
            </a:r>
          </a:p>
          <a:p>
            <a:endParaRPr lang="en-AU" baseline="0" dirty="0" smtClean="0"/>
          </a:p>
          <a:p>
            <a:endParaRPr lang="en-AU" baseline="0" dirty="0" smtClean="0"/>
          </a:p>
          <a:p>
            <a:r>
              <a:rPr lang="en-AU" baseline="0" dirty="0" smtClean="0"/>
              <a:t>God help us to change</a:t>
            </a:r>
          </a:p>
          <a:p>
            <a:r>
              <a:rPr lang="en-AU" baseline="0" dirty="0" smtClean="0"/>
              <a:t>To change ourselves and to change our world</a:t>
            </a:r>
          </a:p>
          <a:p>
            <a:r>
              <a:rPr lang="en-AU" baseline="0" dirty="0" smtClean="0"/>
              <a:t>To know the need for it</a:t>
            </a:r>
          </a:p>
          <a:p>
            <a:r>
              <a:rPr lang="en-AU" baseline="0" dirty="0" smtClean="0"/>
              <a:t>To deal with </a:t>
            </a:r>
            <a:r>
              <a:rPr lang="en-AU" baseline="0" dirty="0" err="1" smtClean="0"/>
              <a:t>teh</a:t>
            </a:r>
            <a:r>
              <a:rPr lang="en-AU" baseline="0" dirty="0" smtClean="0"/>
              <a:t> pain of it</a:t>
            </a:r>
          </a:p>
          <a:p>
            <a:r>
              <a:rPr lang="en-AU" baseline="0" dirty="0" smtClean="0"/>
              <a:t>To feel the joy of it</a:t>
            </a:r>
          </a:p>
          <a:p>
            <a:r>
              <a:rPr lang="en-AU" baseline="0" dirty="0" smtClean="0"/>
              <a:t>To undertake </a:t>
            </a:r>
            <a:r>
              <a:rPr lang="en-AU" baseline="0" dirty="0" err="1" smtClean="0"/>
              <a:t>teh</a:t>
            </a:r>
            <a:r>
              <a:rPr lang="en-AU" baseline="0" dirty="0" smtClean="0"/>
              <a:t> journey without understanding the destination</a:t>
            </a:r>
          </a:p>
          <a:p>
            <a:r>
              <a:rPr lang="en-AU" dirty="0" err="1" smtClean="0"/>
              <a:t>Teh</a:t>
            </a:r>
            <a:r>
              <a:rPr lang="en-AU" dirty="0" smtClean="0"/>
              <a:t> art of gentle revolution</a:t>
            </a:r>
          </a:p>
          <a:p>
            <a:r>
              <a:rPr lang="en-AU" dirty="0" smtClean="0"/>
              <a:t>Amen.</a:t>
            </a:r>
          </a:p>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Reading Paraphrase of Matt 5:21</a:t>
            </a:r>
          </a:p>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pPr/>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bible says but I say (</a:t>
            </a:r>
            <a:r>
              <a:rPr lang="en-AU" dirty="0" smtClean="0"/>
              <a:t>maps</a:t>
            </a:r>
            <a:r>
              <a:rPr lang="en-AU" baseline="0" dirty="0" smtClean="0"/>
              <a:t>)</a:t>
            </a:r>
          </a:p>
          <a:p>
            <a:r>
              <a:rPr lang="en-AU" sz="1200" kern="1200" dirty="0" smtClean="0">
                <a:solidFill>
                  <a:schemeClr val="tx1"/>
                </a:solidFill>
                <a:effectLst/>
                <a:latin typeface="+mn-lt"/>
                <a:ea typeface="+mn-ea"/>
                <a:cs typeface="+mn-cs"/>
              </a:rPr>
              <a:t>In January I talked about the metaphor of the bible as a map.  Although some landmarks stay the same, maps can get out of date.  Jesus came and reminded people to focus on the landmarks: love God with all your heart, mind, soul and strength, and your neighbour as yourself.</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And as we see in today’s reading, that meant changing the map.  So much that the disciples were often quite confused and had to rely on Jesus to guide and teach them.</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You have heard it said (and its in the scriptures) ... but I say to you...</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we know the landmarks, then we can move into previously uncharted territory, and we can adjust the map when necessary, especially as we have the Spirit of god to help guide us on the way.</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Which is lucky, since the world has changed a lot since Jesus’ day as well, so even </a:t>
            </a:r>
            <a:r>
              <a:rPr lang="en-AU" sz="1200" i="1" kern="1200" dirty="0" smtClean="0">
                <a:solidFill>
                  <a:schemeClr val="tx1"/>
                </a:solidFill>
                <a:effectLst/>
                <a:latin typeface="+mn-lt"/>
                <a:ea typeface="+mn-ea"/>
                <a:cs typeface="+mn-cs"/>
              </a:rPr>
              <a:t>his</a:t>
            </a:r>
            <a:r>
              <a:rPr lang="en-AU" sz="1200" kern="1200" dirty="0" smtClean="0">
                <a:solidFill>
                  <a:schemeClr val="tx1"/>
                </a:solidFill>
                <a:effectLst/>
                <a:latin typeface="+mn-lt"/>
                <a:ea typeface="+mn-ea"/>
                <a:cs typeface="+mn-cs"/>
              </a:rPr>
              <a:t> map needs updating as we try to love the lord our God with all our HMSS.</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Even the actual map has changed (on slide)</a:t>
            </a:r>
            <a:r>
              <a:rPr lang="en-AU" sz="1200" kern="1200" dirty="0" smtClean="0">
                <a:solidFill>
                  <a:schemeClr val="tx1"/>
                </a:solidFill>
                <a:effectLst/>
                <a:latin typeface="+mn-lt"/>
                <a:ea typeface="+mn-ea"/>
                <a:cs typeface="+mn-cs"/>
              </a:rPr>
              <a:t>: here’s what people thought the  world looked like in Jesus day.  Notice we’re not even on it.  But some is a bit the same: Europe, Jesus town.</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What other similarities and differences can we think of between Jesus’ world and ours?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can watch the whole world on the news, where more women have more rights and money, but the gap between the richest and the poorest is even bigger?  Where humans have spread over the whole world, where we have </a:t>
            </a:r>
            <a:r>
              <a:rPr lang="en-AU" sz="1200" i="1" kern="1200" dirty="0" smtClean="0">
                <a:solidFill>
                  <a:schemeClr val="tx1"/>
                </a:solidFill>
                <a:effectLst/>
                <a:latin typeface="+mn-lt"/>
                <a:ea typeface="+mn-ea"/>
                <a:cs typeface="+mn-cs"/>
              </a:rPr>
              <a:t>in vitro</a:t>
            </a:r>
            <a:r>
              <a:rPr lang="en-AU" sz="1200" kern="1200" dirty="0" smtClean="0">
                <a:solidFill>
                  <a:schemeClr val="tx1"/>
                </a:solidFill>
                <a:effectLst/>
                <a:latin typeface="+mn-lt"/>
                <a:ea typeface="+mn-ea"/>
                <a:cs typeface="+mn-cs"/>
              </a:rPr>
              <a:t> fertilisation, life support, interest on loans?)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in our reading today: Before Jesus time divorce was ok.  Then Jesus said it wasn’t.  Now in our church we say it is.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That seems weird.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But it’s because the map has changed.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the OT men were allowed to divorce their wives (not the other way around).  But women couldn’t get a job, or own property.  So if the man dumped them, they were penniless.  Jesus said </a:t>
            </a:r>
            <a:r>
              <a:rPr lang="en-AU" sz="1200" i="1" kern="1200" dirty="0" smtClean="0">
                <a:solidFill>
                  <a:schemeClr val="tx1"/>
                </a:solidFill>
                <a:effectLst/>
                <a:latin typeface="+mn-lt"/>
                <a:ea typeface="+mn-ea"/>
                <a:cs typeface="+mn-cs"/>
              </a:rPr>
              <a:t>that</a:t>
            </a:r>
            <a:r>
              <a:rPr lang="en-AU" sz="1200" kern="1200" dirty="0" smtClean="0">
                <a:solidFill>
                  <a:schemeClr val="tx1"/>
                </a:solidFill>
                <a:effectLst/>
                <a:latin typeface="+mn-lt"/>
                <a:ea typeface="+mn-ea"/>
                <a:cs typeface="+mn-cs"/>
              </a:rPr>
              <a:t> was wrong: its not loving your neighbour to throw your wife out on the street.  Even being in a terrible marriage was probably better than being thrown out and starving or ending up someone’s slave.</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Now women can earn money, and own property, and can speak in public, and have friends, and we look after each other at least a little better than back then, so we think the most loving attitude towards men and women is to accept that sometimes their marriage doesn’t work out, and let them separate.  But if they do, they can’t leave each other broke, and they have to make sure they look after the children.</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to follow Jesus’ landmark, we’ve updated the map.</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more, where I think we would stick with Jesus’ map, because our world is still like his in many ways;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bible said: don’t murder.  Easy enough for most of us.  But Jesus said, if I’m understanding him right, that to seethe with anger and want the worst for someone is also wrong.  And if we stoop to insulting them or calling them names then we show that we’ve failed to love them, we’re not following Jesus path anymore.  If we dismiss them as stupid fools we’ve wandered far from the Way of Christ.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Talk about the evolution of life later.  Other people believe that the world was created in six days.  According to Jesus’ teaching on anger and judgment here, being a Christian isn’t about being a creationist, or an evolutionist.  We know whether we’re following Jesus’ path by how we respond to, and feel towards, and say about, those who disagree with us.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When we disagree about divorce, or money, or evolution, or euthanasia or any of the ways that we try to live out our faith in a new world, we need to remember this sermon on the mount.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need to help each other as companions on the road of faith together.</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And we can do it!  Each of us, each of you, has a line of ancestors going way, way, way back into time: not just thousands, or millions, but billions of years.  And every one of your ancestors survived.  You come from a </a:t>
            </a:r>
            <a:r>
              <a:rPr lang="en-AU" sz="1200" kern="1200" dirty="0" err="1" smtClean="0">
                <a:solidFill>
                  <a:schemeClr val="tx1"/>
                </a:solidFill>
                <a:effectLst/>
                <a:latin typeface="+mn-lt"/>
                <a:ea typeface="+mn-ea"/>
                <a:cs typeface="+mn-cs"/>
              </a:rPr>
              <a:t>looooong</a:t>
            </a:r>
            <a:r>
              <a:rPr lang="en-AU" sz="1200" kern="1200" dirty="0" smtClean="0">
                <a:solidFill>
                  <a:schemeClr val="tx1"/>
                </a:solidFill>
                <a:effectLst/>
                <a:latin typeface="+mn-lt"/>
                <a:ea typeface="+mn-ea"/>
                <a:cs typeface="+mn-cs"/>
              </a:rPr>
              <a:t> line of survivors, we all do.  And especially recently, that long line of ancestors survived because they learned to help each other.  To travel together and serve each other.  To love each other.  To do for each other as they would want the others to do for them.  In other words, to follow Jesus’ landmarks.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ancestors survived by being able to cooperate together, to be on mission together, amidst their disagreements.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Let’s sing our commitment to each other in this adventure as we collect the offering.</a:t>
            </a:r>
            <a:endParaRPr lang="en-US"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Introduction and evolutionists genesis 2011 </a:t>
            </a:r>
            <a:r>
              <a:rPr lang="en-AU" dirty="0" smtClean="0"/>
              <a:t>version  (both in the associated .doc file)</a:t>
            </a:r>
          </a:p>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pPr/>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Intro to reading:</a:t>
            </a:r>
          </a:p>
          <a:p>
            <a:r>
              <a:rPr lang="en-AU" sz="1200" kern="1200" dirty="0" smtClean="0">
                <a:solidFill>
                  <a:schemeClr val="tx1"/>
                </a:solidFill>
                <a:effectLst/>
                <a:latin typeface="+mn-lt"/>
                <a:ea typeface="+mn-ea"/>
                <a:cs typeface="+mn-cs"/>
              </a:rPr>
              <a:t>If you have no interest in the good news to be uncovered in the story of evolution, then you can spend the next 10 minutes or so reflecting on what Jesus “but </a:t>
            </a:r>
            <a:r>
              <a:rPr lang="en-AU" sz="1200" kern="1200" dirty="0" err="1"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 say” monologue means for you, and what </a:t>
            </a:r>
            <a:r>
              <a:rPr lang="en-AU" sz="1200" i="1" kern="1200" dirty="0" smtClean="0">
                <a:solidFill>
                  <a:schemeClr val="tx1"/>
                </a:solidFill>
                <a:effectLst/>
                <a:latin typeface="+mn-lt"/>
                <a:ea typeface="+mn-ea"/>
                <a:cs typeface="+mn-cs"/>
              </a:rPr>
              <a:t>you</a:t>
            </a:r>
            <a:r>
              <a:rPr lang="en-AU" sz="1200" kern="1200" dirty="0" smtClean="0">
                <a:solidFill>
                  <a:schemeClr val="tx1"/>
                </a:solidFill>
                <a:effectLst/>
                <a:latin typeface="+mn-lt"/>
                <a:ea typeface="+mn-ea"/>
                <a:cs typeface="+mn-cs"/>
              </a:rPr>
              <a:t> would say as you try to follow his landmarks in the 21C.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6FCECF-DB4E-409E-A647-859DAE917EBF}" type="slidenum">
              <a:rPr lang="en-AU" smtClean="0"/>
              <a:pPr/>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06FCECF-DB4E-409E-A647-859DAE917EBF}" type="slidenum">
              <a:rPr lang="en-AU" smtClean="0"/>
              <a:pPr/>
              <a:t>12</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Blessing </a:t>
            </a:r>
          </a:p>
          <a:p>
            <a:r>
              <a:rPr lang="en-AU" sz="1200" kern="1200" dirty="0" smtClean="0">
                <a:solidFill>
                  <a:schemeClr val="tx1"/>
                </a:solidFill>
                <a:effectLst/>
                <a:latin typeface="+mn-lt"/>
                <a:ea typeface="+mn-ea"/>
                <a:cs typeface="+mn-cs"/>
              </a:rPr>
              <a:t>Pain and death are not humanities fault.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If creation is falling into calamity we can do something about it.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are the latest in an unbroken line of survivors, still aided by our ancestors, yet enabled by the Spirit not to cave into them.  Not to blindly follow their maps in our lives.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these things should give us joy.</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Culminating in the joy of knowing that we are loved by this God who is beyond our comprehension, seen in Jesus, and known within and amongst us.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let’s go in the love of God, on the Way of Jesus, in our 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6FCECF-DB4E-409E-A647-859DAE917EBF}" type="slidenum">
              <a:rPr lang="en-AU" smtClean="0">
                <a:solidFill>
                  <a:prstClr val="black"/>
                </a:solidFill>
              </a:rPr>
              <a:pPr/>
              <a:t>13</a:t>
            </a:fld>
            <a:endParaRPr lang="en-A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
            <a:ext cx="7772400" cy="857232"/>
          </a:xfrm>
        </p:spPr>
        <p:txBody>
          <a:bodyPr/>
          <a:lstStyle/>
          <a:p>
            <a:r>
              <a:rPr lang="en-US" smtClean="0"/>
              <a:t>Click to edit Master title style</a:t>
            </a:r>
            <a:endParaRPr lang="en-AU"/>
          </a:p>
        </p:txBody>
      </p:sp>
      <p:sp>
        <p:nvSpPr>
          <p:cNvPr id="3" name="Subtitle 2"/>
          <p:cNvSpPr>
            <a:spLocks noGrp="1"/>
          </p:cNvSpPr>
          <p:nvPr>
            <p:ph type="subTitle" idx="1"/>
          </p:nvPr>
        </p:nvSpPr>
        <p:spPr>
          <a:xfrm>
            <a:off x="0" y="857232"/>
            <a:ext cx="8358214" cy="1752600"/>
          </a:xfrm>
        </p:spPr>
        <p:txBody>
          <a:bodyPr>
            <a:normAutofit/>
          </a:bodyPr>
          <a:lstStyle>
            <a:lvl1pPr marL="0" indent="0" algn="l">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1DC6B0-E1AA-4DE5-AC15-88A28EBB7A94}" type="datetimeFigureOut">
              <a:rPr lang="en-US" smtClean="0">
                <a:solidFill>
                  <a:prstClr val="black"/>
                </a:solidFill>
              </a:rPr>
              <a:pPr/>
              <a:t>12/7/2012</a:t>
            </a:fld>
            <a:endParaRPr lang="en-AU">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2C80EE7-D9C2-4944-A75A-F036747E99C6}" type="slidenum">
              <a:rPr lang="en-AU" smtClean="0">
                <a:solidFill>
                  <a:prstClr val="black"/>
                </a:solidFill>
              </a:rPr>
              <a:pPr/>
              <a:t>‹#›</a:t>
            </a:fld>
            <a:endParaRPr lang="en-AU">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redi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4714875"/>
            <a:ext cx="9001125" cy="1928813"/>
          </a:xfrm>
        </p:spPr>
        <p:txBody>
          <a:bodyPr>
            <a:normAutofit/>
          </a:bodyPr>
          <a:lstStyle>
            <a:lvl1pPr>
              <a:defRPr sz="180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58280" cy="5715016"/>
          </a:xfrm>
        </p:spPr>
        <p:txBody>
          <a:bodyPr/>
          <a:lstStyle>
            <a:lvl1pPr>
              <a:defRPr>
                <a:effectLst>
                  <a:glow rad="101600">
                    <a:schemeClr val="tx1">
                      <a:alpha val="60000"/>
                    </a:schemeClr>
                  </a:glow>
                </a:effectLst>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1DC6B0-E1AA-4DE5-AC15-88A28EBB7A94}" type="datetimeFigureOut">
              <a:rPr lang="en-US" smtClean="0"/>
              <a:pPr/>
              <a:t>12/7/2012</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2C80EE7-D9C2-4944-A75A-F036747E99C6}"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1DC6B0-E1AA-4DE5-AC15-88A28EBB7A94}" type="datetimeFigureOut">
              <a:rPr lang="en-US" smtClean="0"/>
              <a:pPr/>
              <a:t>12/7/2012</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2C80EE7-D9C2-4944-A75A-F036747E99C6}"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credi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4714875"/>
            <a:ext cx="9001125" cy="1928813"/>
          </a:xfrm>
        </p:spPr>
        <p:txBody>
          <a:bodyPr>
            <a:normAutofit/>
          </a:bodyPr>
          <a:lstStyle>
            <a:lvl1pPr>
              <a:defRPr sz="18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1"/>
            <a:ext cx="7772400" cy="857232"/>
          </a:xfrm>
        </p:spPr>
        <p:txBody>
          <a:bodyPr/>
          <a:lstStyle>
            <a:lvl1pPr>
              <a:defRPr/>
            </a:lvl1pPr>
          </a:lstStyle>
          <a:p>
            <a:r>
              <a:rPr lang="en-US" dirty="0" smtClean="0"/>
              <a:t>Just a heading</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0"/>
            <a:ext cx="9144000" cy="1752600"/>
          </a:xfrm>
        </p:spPr>
        <p:txBody>
          <a:bodyPr>
            <a:normAutofit/>
          </a:bodyPr>
          <a:lstStyle>
            <a:lvl1pPr marL="0" indent="0" algn="l">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Main text page</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715016"/>
          </a:xfrm>
        </p:spPr>
        <p:txBody>
          <a:bodyPr/>
          <a:lstStyle>
            <a:lvl1pPr>
              <a:defRPr>
                <a:effectLst>
                  <a:glow rad="101600">
                    <a:schemeClr val="tx1">
                      <a:alpha val="60000"/>
                    </a:schemeClr>
                  </a:glow>
                </a:effectLst>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1DC6B0-E1AA-4DE5-AC15-88A28EBB7A94}" type="datetimeFigureOut">
              <a:rPr lang="en-US" smtClean="0">
                <a:solidFill>
                  <a:prstClr val="black"/>
                </a:solidFill>
              </a:rPr>
              <a:pPr/>
              <a:t>12/7/2012</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2C80EE7-D9C2-4944-A75A-F036747E99C6}" type="slidenum">
              <a:rPr lang="en-AU" smtClean="0">
                <a:solidFill>
                  <a:prstClr val="black"/>
                </a:solidFill>
              </a:rPr>
              <a:pPr/>
              <a:t>‹#›</a:t>
            </a:fld>
            <a:endParaRPr lang="en-AU">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8229600" cy="857232"/>
          </a:xfrm>
          <a:prstGeom prst="rect">
            <a:avLst/>
          </a:prstGeom>
        </p:spPr>
        <p:txBody>
          <a:bodyPr vert="horz" lIns="91440" tIns="45720" rIns="91440" bIns="45720" rtlCol="0" anchor="t">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0" y="857232"/>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70" r:id="rId5"/>
  </p:sldLayoutIdLst>
  <p:txStyles>
    <p:titleStyle>
      <a:lvl1pPr algn="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4400" kern="1200">
          <a:solidFill>
            <a:schemeClr val="bg1"/>
          </a:solidFill>
          <a:effectLst>
            <a:glow rad="101600">
              <a:schemeClr val="tx1">
                <a:alpha val="60000"/>
              </a:schemeClr>
            </a:glow>
          </a:effectLst>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8229600" cy="857232"/>
          </a:xfrm>
          <a:prstGeom prst="rect">
            <a:avLst/>
          </a:prstGeom>
        </p:spPr>
        <p:txBody>
          <a:bodyPr vert="horz" lIns="91440" tIns="45720" rIns="91440" bIns="45720" rtlCol="0" anchor="t">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0" y="857232"/>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4400" kern="1200">
          <a:solidFill>
            <a:schemeClr val="bg1"/>
          </a:solidFill>
          <a:effectLst>
            <a:glow rad="101600">
              <a:schemeClr val="tx1">
                <a:alpha val="60000"/>
              </a:schemeClr>
            </a:glow>
          </a:effectLst>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narwilliams.com/blog/2009/03/21/battlestar-galactica-series-finale-review/earth_ris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narwilliams.com/blog/2009/03/21/battlestar-galactica-series-finale-review/earth_ris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narwilliams.com/blog/2009/03/21/battlestar-galactica-series-finale-review/earth_ris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r>
              <a:rPr lang="en-AU" smtClean="0"/>
              <a:t>Evolution Sunday</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86017" name="Rectangle 1"/>
          <p:cNvSpPr>
            <a:spLocks noChangeArrowheads="1"/>
          </p:cNvSpPr>
          <p:nvPr/>
        </p:nvSpPr>
        <p:spPr bwMode="auto">
          <a:xfrm>
            <a:off x="1" y="215447"/>
            <a:ext cx="9143999"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"You have heard that it was said, 'You shall not commit adultery.'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But I say to you that everyone who looks at a woman with lust has already committed adultery with her in his heart.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If your right eye causes you to sin, tear it out and throw it away; it is better for you to lose one of your members than for your whole body to be thrown into hell.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And if your right hand causes you to sin, cut it off and throw it away; it is better for you to lose one of your members than for your whole body to go into hell. </a:t>
            </a:r>
            <a:endParaRPr kumimoji="0" lang="en-AU" sz="1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"It was also said, 'Whoever divorces his wife, let him give her a certificate of divorce.'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But I say to you that anyone who divorces his wife, except on the ground of </a:t>
            </a:r>
            <a:r>
              <a:rPr kumimoji="0" lang="en-AU" sz="28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unchastity</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causes her to commit adultery; and whoever marries a divorced woman commits adultery. </a:t>
            </a:r>
            <a:endParaRPr kumimoji="0" lang="en-AU"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86017" name="Rectangle 1"/>
          <p:cNvSpPr>
            <a:spLocks noChangeArrowheads="1"/>
          </p:cNvSpPr>
          <p:nvPr/>
        </p:nvSpPr>
        <p:spPr bwMode="auto">
          <a:xfrm>
            <a:off x="1" y="87643"/>
            <a:ext cx="9143999"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"You have heard that it was said, 'An eye for an eye and a tooth for a tooth.' But I say to you...</a:t>
            </a:r>
            <a:endParaRPr kumimoji="0" lang="en-AU" sz="1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"You have heard that it was said, 'You shall love your neighbour and hate your enemy.'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But I say to you...</a:t>
            </a:r>
            <a:endParaRPr kumimoji="0" lang="en-AU" sz="1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"Again, you have heard that it was said to those of ancient times, 'You shall not swear falsely, but carry out the vows you have made to the Lord.'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But I say to you, </a:t>
            </a:r>
            <a:r>
              <a:rPr kumimoji="0" lang="en-AU" sz="28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Do not swear at all</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either by heaven, for it is the throne of God, or by the earth, for it is his footstool, or by Jerusalem, for it is the city of the great King.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And do not swear by your head, for you cannot make one hair white or black.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AU" sz="1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Let your word be 'Yes, Yes' or 'No, No'; anything more than this comes from the evil one.</a:t>
            </a:r>
            <a:endParaRPr kumimoji="0" lang="en-AU"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th_rise">
            <a:hlinkClick r:id="rId3"/>
          </p:cNvPr>
          <p:cNvPicPr>
            <a:picLocks noChangeAspect="1" noChangeArrowheads="1"/>
          </p:cNvPicPr>
          <p:nvPr/>
        </p:nvPicPr>
        <p:blipFill>
          <a:blip r:embed="rId4" cstate="print"/>
          <a:srcRect/>
          <a:stretch>
            <a:fillRect/>
          </a:stretch>
        </p:blipFill>
        <p:spPr bwMode="auto">
          <a:xfrm>
            <a:off x="0" y="184897"/>
            <a:ext cx="9144000" cy="6673103"/>
          </a:xfrm>
          <a:prstGeom prst="rect">
            <a:avLst/>
          </a:prstGeom>
          <a:noFill/>
        </p:spPr>
      </p:pic>
      <p:sp>
        <p:nvSpPr>
          <p:cNvPr id="2" name="Title 1"/>
          <p:cNvSpPr>
            <a:spLocks noGrp="1"/>
          </p:cNvSpPr>
          <p:nvPr>
            <p:ph type="title"/>
          </p:nvPr>
        </p:nvSpPr>
        <p:spPr/>
        <p:txBody>
          <a:bodyPr/>
          <a:lstStyle/>
          <a:p>
            <a:r>
              <a:rPr lang="en-AU" dirty="0" smtClean="0"/>
              <a:t>reflection</a:t>
            </a: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rm1.static.flickr.com/61/201048563_75548f14f9_o.jpg"/>
          <p:cNvPicPr>
            <a:picLocks noChangeAspect="1" noChangeArrowheads="1"/>
          </p:cNvPicPr>
          <p:nvPr/>
        </p:nvPicPr>
        <p:blipFill>
          <a:blip r:embed="rId3" cstate="print"/>
          <a:srcRect/>
          <a:stretch>
            <a:fillRect/>
          </a:stretch>
        </p:blipFill>
        <p:spPr bwMode="auto">
          <a:xfrm>
            <a:off x="0" y="0"/>
            <a:ext cx="10321925" cy="6858000"/>
          </a:xfrm>
          <a:prstGeom prst="rect">
            <a:avLst/>
          </a:prstGeom>
          <a:noFill/>
          <a:ln w="9525">
            <a:noFill/>
            <a:miter lim="800000"/>
            <a:headEnd/>
            <a:tailEnd/>
          </a:ln>
        </p:spPr>
      </p:pic>
      <p:sp>
        <p:nvSpPr>
          <p:cNvPr id="5" name="Content Placeholder 4"/>
          <p:cNvSpPr>
            <a:spLocks noGrp="1"/>
          </p:cNvSpPr>
          <p:nvPr>
            <p:ph idx="1"/>
          </p:nvPr>
        </p:nvSpPr>
        <p:spPr/>
        <p:txBody>
          <a:bodyPr/>
          <a:lstStyle/>
          <a:p>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rm1.static.flickr.com/61/201048563_75548f14f9_o.jpg"/>
          <p:cNvPicPr>
            <a:picLocks noChangeAspect="1" noChangeArrowheads="1"/>
          </p:cNvPicPr>
          <p:nvPr/>
        </p:nvPicPr>
        <p:blipFill>
          <a:blip r:embed="rId3" cstate="print">
            <a:lum bright="-30000"/>
          </a:blip>
          <a:srcRect/>
          <a:stretch>
            <a:fillRect/>
          </a:stretch>
        </p:blipFill>
        <p:spPr bwMode="auto">
          <a:xfrm>
            <a:off x="0" y="0"/>
            <a:ext cx="10321925" cy="6858000"/>
          </a:xfrm>
          <a:prstGeom prst="rect">
            <a:avLst/>
          </a:prstGeom>
          <a:noFill/>
          <a:ln w="9525">
            <a:noFill/>
            <a:miter lim="800000"/>
            <a:headEnd/>
            <a:tailEnd/>
          </a:ln>
        </p:spPr>
      </p:pic>
      <p:sp>
        <p:nvSpPr>
          <p:cNvPr id="2" name="Content Placeholder 1"/>
          <p:cNvSpPr>
            <a:spLocks noGrp="1"/>
          </p:cNvSpPr>
          <p:nvPr>
            <p:ph idx="1"/>
          </p:nvPr>
        </p:nvSpPr>
        <p:spPr>
          <a:xfrm>
            <a:off x="0" y="0"/>
            <a:ext cx="9144000" cy="6858000"/>
          </a:xfrm>
        </p:spPr>
        <p:txBody>
          <a:bodyPr>
            <a:normAutofit/>
          </a:bodyPr>
          <a:lstStyle/>
          <a:p>
            <a:r>
              <a:rPr lang="en-AU" dirty="0" smtClean="0"/>
              <a:t>May the kindness of our Lord Jesus</a:t>
            </a:r>
          </a:p>
          <a:p>
            <a:r>
              <a:rPr lang="en-AU" dirty="0" smtClean="0"/>
              <a:t>And the love of our God</a:t>
            </a:r>
          </a:p>
          <a:p>
            <a:r>
              <a:rPr lang="en-AU" dirty="0" smtClean="0"/>
              <a:t>And the friendship</a:t>
            </a:r>
          </a:p>
          <a:p>
            <a:r>
              <a:rPr lang="en-AU" dirty="0" smtClean="0"/>
              <a:t>And the unity</a:t>
            </a:r>
          </a:p>
          <a:p>
            <a:r>
              <a:rPr lang="en-AU" dirty="0" smtClean="0"/>
              <a:t>Of the Spirit be with us- be with us.</a:t>
            </a:r>
          </a:p>
          <a:p>
            <a:endParaRPr lang="en-AU" dirty="0" smtClean="0"/>
          </a:p>
          <a:p>
            <a:endParaRPr lang="en-AU" dirty="0" smtClean="0"/>
          </a:p>
          <a:p>
            <a:pPr algn="r"/>
            <a:r>
              <a:rPr lang="en-AU" sz="2800" dirty="0" smtClean="0"/>
              <a:t>Andrew </a:t>
            </a:r>
            <a:r>
              <a:rPr lang="en-AU" sz="2800" dirty="0" err="1" smtClean="0"/>
              <a:t>Dutney</a:t>
            </a:r>
            <a:endParaRPr lang="en-A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6" name="Picture 2" descr="C:\Users\ecoministry\Documents\!!matt henrys resources\Leunig\God help us to change.jpg"/>
          <p:cNvPicPr>
            <a:picLocks noChangeAspect="1" noChangeArrowheads="1"/>
          </p:cNvPicPr>
          <p:nvPr/>
        </p:nvPicPr>
        <p:blipFill>
          <a:blip r:embed="rId3" cstate="print"/>
          <a:srcRect l="67403" t="38670" r="9813" b="31684"/>
          <a:stretch>
            <a:fillRect/>
          </a:stretch>
        </p:blipFill>
        <p:spPr bwMode="auto">
          <a:xfrm>
            <a:off x="1043608" y="-1"/>
            <a:ext cx="7128792" cy="6831759"/>
          </a:xfrm>
          <a:prstGeom prst="rect">
            <a:avLst/>
          </a:prstGeom>
          <a:noFill/>
        </p:spPr>
      </p:pic>
    </p:spTree>
    <p:extLst>
      <p:ext uri="{BB962C8B-B14F-4D97-AF65-F5344CB8AC3E}">
        <p14:creationId xmlns:p14="http://schemas.microsoft.com/office/powerpoint/2010/main" val="1976034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6" name="Picture 2" descr="C:\Users\ecoministry\Documents\!!matt henrys resources\Leunig\God help us to change.jpg"/>
          <p:cNvPicPr>
            <a:picLocks noChangeAspect="1" noChangeArrowheads="1"/>
          </p:cNvPicPr>
          <p:nvPr/>
        </p:nvPicPr>
        <p:blipFill>
          <a:blip r:embed="rId3" cstate="print"/>
          <a:srcRect l="67403" t="38670" r="9813" b="31684"/>
          <a:stretch>
            <a:fillRect/>
          </a:stretch>
        </p:blipFill>
        <p:spPr bwMode="auto">
          <a:xfrm>
            <a:off x="1043608" y="-1"/>
            <a:ext cx="7128792" cy="683175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35483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47500" lnSpcReduction="20000"/>
          </a:bodyPr>
          <a:lstStyle/>
          <a:p>
            <a:r>
              <a:rPr lang="en-AU" dirty="0" smtClean="0"/>
              <a:t>Matt 5:21 (sermon on the mount cont), paraphrased</a:t>
            </a:r>
          </a:p>
          <a:p>
            <a:endParaRPr lang="en-AU" dirty="0" smtClean="0"/>
          </a:p>
          <a:p>
            <a:r>
              <a:rPr lang="en-AU" dirty="0" smtClean="0"/>
              <a:t>The bible says, 'You shall not murder'; (exodus 20:13) But I say to you...</a:t>
            </a:r>
          </a:p>
          <a:p>
            <a:r>
              <a:rPr lang="en-AU" dirty="0" smtClean="0"/>
              <a:t> 			</a:t>
            </a:r>
            <a:r>
              <a:rPr lang="en-AU" dirty="0" smtClean="0">
                <a:solidFill>
                  <a:srgbClr val="FFFF00"/>
                </a:solidFill>
              </a:rPr>
              <a:t>RESPECT OTHERS, APOLOGISE</a:t>
            </a:r>
          </a:p>
          <a:p>
            <a:r>
              <a:rPr lang="en-AU" dirty="0" smtClean="0"/>
              <a:t>The bible says, 'You shall not commit adultery.' (Exodus 20:14)  But I say to you.... </a:t>
            </a:r>
          </a:p>
          <a:p>
            <a:r>
              <a:rPr lang="en-AU" dirty="0" smtClean="0"/>
              <a:t> 			</a:t>
            </a:r>
            <a:r>
              <a:rPr lang="en-AU" dirty="0" smtClean="0">
                <a:solidFill>
                  <a:srgbClr val="FFFF00"/>
                </a:solidFill>
              </a:rPr>
              <a:t>FOCUS ON YOUR SPOUSE</a:t>
            </a:r>
          </a:p>
          <a:p>
            <a:r>
              <a:rPr lang="en-AU" dirty="0" smtClean="0"/>
              <a:t>The bible says, 'Whoever divorces his wife, let him give her a certificate of divorce.' (Deut 24:1 paraphrase)  But I say to you ...</a:t>
            </a:r>
          </a:p>
          <a:p>
            <a:r>
              <a:rPr lang="en-AU" dirty="0" smtClean="0"/>
              <a:t> 			</a:t>
            </a:r>
            <a:r>
              <a:rPr lang="en-AU" dirty="0" smtClean="0">
                <a:solidFill>
                  <a:srgbClr val="FFFF00"/>
                </a:solidFill>
              </a:rPr>
              <a:t>CARE FOR YOUR WIFE</a:t>
            </a:r>
          </a:p>
          <a:p>
            <a:r>
              <a:rPr lang="en-AU" dirty="0" smtClean="0"/>
              <a:t>The bible says, 'An eye for an eye and a tooth for a tooth.' (Exodus 21:24, Leviticus 24:20, Deuteronomy 19:21) But I say to you...</a:t>
            </a:r>
          </a:p>
          <a:p>
            <a:r>
              <a:rPr lang="en-AU" dirty="0" smtClean="0"/>
              <a:t>			</a:t>
            </a:r>
            <a:r>
              <a:rPr lang="en-AU" dirty="0" smtClean="0">
                <a:solidFill>
                  <a:srgbClr val="FFFF00"/>
                </a:solidFill>
              </a:rPr>
              <a:t>FORGIVE.  GIVE FREELY.</a:t>
            </a:r>
          </a:p>
          <a:p>
            <a:r>
              <a:rPr lang="en-AU" dirty="0" smtClean="0"/>
              <a:t>The bible says, 'You shall love your neighbour (Lev 19:19) and hate your enemy .(frequent allusions) '  But I say to you...</a:t>
            </a:r>
          </a:p>
          <a:p>
            <a:r>
              <a:rPr lang="en-AU" dirty="0" smtClean="0"/>
              <a:t>			</a:t>
            </a:r>
            <a:r>
              <a:rPr lang="en-AU" dirty="0" smtClean="0">
                <a:solidFill>
                  <a:srgbClr val="FFFF00"/>
                </a:solidFill>
              </a:rPr>
              <a:t>LOVE THEM, BECAUSE GOD DOES</a:t>
            </a:r>
          </a:p>
          <a:p>
            <a:r>
              <a:rPr lang="en-AU" dirty="0" smtClean="0"/>
              <a:t>Again the bible says, 'You shall not swear falsely (Lev 19:12) , but carry out the vows you have made to the Lord.'  But I say to you... Let your word be Yes or No.  Vows to the lord come from the evil one.</a:t>
            </a:r>
          </a:p>
          <a:p>
            <a:r>
              <a:rPr lang="en-AU" dirty="0" smtClean="0"/>
              <a:t>			</a:t>
            </a:r>
            <a:r>
              <a:rPr lang="en-AU" dirty="0" smtClean="0">
                <a:solidFill>
                  <a:srgbClr val="FFFF00"/>
                </a:solidFill>
              </a:rPr>
              <a:t>SAY WHAT YOU MEAN, AND DO IT</a:t>
            </a:r>
          </a:p>
          <a:p>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2/23/PtolemyWorldMap.jpg"/>
          <p:cNvPicPr>
            <a:picLocks noChangeAspect="1" noChangeArrowheads="1"/>
          </p:cNvPicPr>
          <p:nvPr/>
        </p:nvPicPr>
        <p:blipFill>
          <a:blip r:embed="rId3" cstate="print"/>
          <a:srcRect/>
          <a:stretch>
            <a:fillRect/>
          </a:stretch>
        </p:blipFill>
        <p:spPr bwMode="auto">
          <a:xfrm>
            <a:off x="-1" y="620688"/>
            <a:ext cx="9160333" cy="62373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6322" name="Picture 2" descr="earth_rise">
            <a:hlinkClick r:id="rId3"/>
          </p:cNvPr>
          <p:cNvPicPr>
            <a:picLocks noChangeAspect="1" noChangeArrowheads="1"/>
          </p:cNvPicPr>
          <p:nvPr/>
        </p:nvPicPr>
        <p:blipFill>
          <a:blip r:embed="rId4" cstate="print"/>
          <a:srcRect/>
          <a:stretch>
            <a:fillRect/>
          </a:stretch>
        </p:blipFill>
        <p:spPr bwMode="auto">
          <a:xfrm>
            <a:off x="0" y="184897"/>
            <a:ext cx="9144000" cy="667310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3" name="Picture 2" descr="earth_rise">
            <a:hlinkClick r:id="rId3"/>
          </p:cNvPr>
          <p:cNvPicPr>
            <a:picLocks noChangeAspect="1" noChangeArrowheads="1"/>
          </p:cNvPicPr>
          <p:nvPr/>
        </p:nvPicPr>
        <p:blipFill>
          <a:blip r:embed="rId4" cstate="print"/>
          <a:srcRect/>
          <a:stretch>
            <a:fillRect/>
          </a:stretch>
        </p:blipFill>
        <p:spPr bwMode="auto">
          <a:xfrm>
            <a:off x="0" y="184897"/>
            <a:ext cx="9144000" cy="66731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86017" name="Rectangle 1"/>
          <p:cNvSpPr>
            <a:spLocks noChangeArrowheads="1"/>
          </p:cNvSpPr>
          <p:nvPr/>
        </p:nvSpPr>
        <p:spPr bwMode="auto">
          <a:xfrm>
            <a:off x="1" y="-27384"/>
            <a:ext cx="9143999"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"You have heard that it was said to those of ancient times, 'You shall not murder'; and 'whoever murders shall be liable to judgment.'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But I say to you that if you are angry with a brother or sister, you will be liable to judgment; and if you insult a brother or sister, you will be liable to the council; and if you say, 'You fool,' you will be liable to the hell of fire.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AU" sz="1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So when you are offering your gift at the altar, if you remember that your brother or sister has something against you,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leave your gift there before the altar and go; first be reconciled to your brother or sister, and then come and offer your gift.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Come to terms quickly with your accuser while you are on the way to court with him, or your accuser may hand you over to the judge, and the judge to the guard, and you will be thrown into prison. </a:t>
            </a:r>
            <a:r>
              <a:rPr kumimoji="0" lang="en-AU" sz="9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en-A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Truly I tell you, you will never get out until you have paid the last penny. </a:t>
            </a:r>
            <a:endParaRPr kumimoji="0" lang="en-AU" sz="1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0 blank">
  <a:themeElements>
    <a:clrScheme name="Custom 1">
      <a:dk1>
        <a:sysClr val="windowText" lastClr="000000"/>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d">
      <a:majorFont>
        <a:latin typeface="Bradley Hand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1 blank">
  <a:themeElements>
    <a:clrScheme name="Custom 1">
      <a:dk1>
        <a:sysClr val="windowText" lastClr="000000"/>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ad">
      <a:majorFont>
        <a:latin typeface="Bradley Hand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blank</Template>
  <TotalTime>1103</TotalTime>
  <Words>1956</Words>
  <Application>Microsoft Office PowerPoint</Application>
  <PresentationFormat>On-screen Show (4:3)</PresentationFormat>
  <Paragraphs>105</Paragraphs>
  <Slides>14</Slides>
  <Notes>10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2010 blank</vt:lpstr>
      <vt:lpstr>2011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PowerPoint Presentation</vt:lpstr>
      <vt:lpstr>PowerPoint Presentation</vt:lpstr>
    </vt:vector>
  </TitlesOfParts>
  <Company>Uniting eco-faith MNC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it?</dc:title>
  <dc:creator>Jason John</dc:creator>
  <cp:lastModifiedBy>Jason John</cp:lastModifiedBy>
  <cp:revision>20</cp:revision>
  <dcterms:created xsi:type="dcterms:W3CDTF">2011-01-25T04:10:34Z</dcterms:created>
  <dcterms:modified xsi:type="dcterms:W3CDTF">2012-12-07T02:11:28Z</dcterms:modified>
</cp:coreProperties>
</file>